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498" y="5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16.12.2020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0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0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59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88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6090" y="630937"/>
            <a:ext cx="523421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242" y="1098388"/>
            <a:ext cx="10315731" cy="4394988"/>
          </a:xfrm>
        </p:spPr>
        <p:txBody>
          <a:bodyPr anchor="ctr">
            <a:noAutofit/>
          </a:bodyPr>
          <a:lstStyle>
            <a:lvl1pPr algn="ctr">
              <a:defRPr sz="9997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469" y="5979197"/>
            <a:ext cx="8043278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999" b="1" i="0" cap="all" spc="400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242" y="6375679"/>
            <a:ext cx="2329115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E0C574C-536D-4DE3-BD10-3D2A199E5CD9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9244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57" y="6375679"/>
            <a:ext cx="2329116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7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83F760-6652-4256-908E-C00B0CA440FC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8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3700" y="382386"/>
            <a:ext cx="1491743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973" y="382386"/>
            <a:ext cx="8390399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5FD70F-EF10-4D53-B267-3A19CB626907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389DF3-AFCA-401A-984F-C85AC9C8F5C0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085" y="1073889"/>
            <a:ext cx="8184939" cy="4064627"/>
          </a:xfrm>
        </p:spPr>
        <p:txBody>
          <a:bodyPr anchor="b">
            <a:normAutofit/>
          </a:bodyPr>
          <a:lstStyle>
            <a:lvl1pPr>
              <a:defRPr sz="8397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085" y="5159782"/>
            <a:ext cx="7015661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999" b="1" i="0" cap="all" spc="400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704" y="6375679"/>
            <a:ext cx="1493558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42088DB-569F-4C5D-B4BF-8D34D68A7393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7689" y="6375679"/>
            <a:ext cx="411372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9845" y="6375679"/>
            <a:ext cx="1487179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3905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246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6973" y="2286000"/>
            <a:ext cx="479935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065" y="2286000"/>
            <a:ext cx="479935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D495BF-7993-49D5-8C3E-E750B6467882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1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02" y="381001"/>
            <a:ext cx="10170051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6973" y="2909102"/>
            <a:ext cx="479935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2136" y="2199634"/>
            <a:ext cx="47993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99" b="1" cap="all" spc="2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136" y="2909102"/>
            <a:ext cx="479935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8B9A3-DD14-42AB-A2E2-59C6467DA4D2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D01B28-59BC-492B-AE61-0E70B4C0C9C4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4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7F12C3-8F71-435E-8B81-53CF2652410C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5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3" y="457200"/>
            <a:ext cx="3091310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852" y="920377"/>
            <a:ext cx="6156814" cy="498512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4" y="1741336"/>
            <a:ext cx="3091310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4852" y="6375679"/>
            <a:ext cx="1233034" cy="348462"/>
          </a:xfrm>
        </p:spPr>
        <p:txBody>
          <a:bodyPr/>
          <a:lstStyle/>
          <a:p>
            <a:pPr rtl="0"/>
            <a:fld id="{2162328C-59BB-4D16-9D0C-F57142FCB39B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2" cy="345796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9532" y="6375679"/>
            <a:ext cx="1232135" cy="345796"/>
          </a:xfrm>
        </p:spPr>
        <p:txBody>
          <a:bodyPr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1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391" y="1"/>
            <a:ext cx="7353669" cy="6857999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7888" y="0"/>
            <a:ext cx="48009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712" y="457200"/>
            <a:ext cx="3091312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99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712" y="1741336"/>
            <a:ext cx="3091312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751" y="6375679"/>
            <a:ext cx="1232135" cy="348462"/>
          </a:xfrm>
        </p:spPr>
        <p:txBody>
          <a:bodyPr/>
          <a:lstStyle/>
          <a:p>
            <a:pPr rtl="0"/>
            <a:fld id="{19D9CB10-B8B2-4E9D-B62A-BC67BE73F234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073" y="6375679"/>
            <a:ext cx="3481271" cy="345796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6087" y="6375679"/>
            <a:ext cx="1234119" cy="345796"/>
          </a:xfrm>
        </p:spPr>
        <p:txBody>
          <a:bodyPr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52" y="382385"/>
            <a:ext cx="10175671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52" y="2286002"/>
            <a:ext cx="10175671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52" y="6375679"/>
            <a:ext cx="2329115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75679"/>
            <a:ext cx="4113728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75679"/>
            <a:ext cx="281866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1" y="0"/>
            <a:ext cx="885594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5435" y="0"/>
            <a:ext cx="2833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06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098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456" y="-5184"/>
            <a:ext cx="11737304" cy="1412776"/>
          </a:xfrm>
          <a:effectLst>
            <a:outerShdw dist="25400" dir="720000" algn="ctr" rotWithShape="0">
              <a:schemeClr val="tx1">
                <a:lumMod val="65000"/>
                <a:lumOff val="35000"/>
              </a:schemeClr>
            </a:outerShdw>
          </a:effectLst>
          <a:sp3d extrusionH="76200" prstMaterial="dkEdge">
            <a:bevelT w="31750"/>
            <a:extrusionClr>
              <a:schemeClr val="accent3">
                <a:lumMod val="75000"/>
              </a:schemeClr>
            </a:extrusionClr>
          </a:sp3d>
        </p:spPr>
        <p:txBody>
          <a:bodyPr rtlCol="0" anchor="ctr" anchorCtr="0">
            <a:normAutofit/>
            <a:scene3d>
              <a:camera prst="orthographicFront">
                <a:rot lat="0" lon="0" rev="0"/>
              </a:camera>
              <a:lightRig rig="threePt" dir="t"/>
            </a:scene3d>
            <a:sp3d extrusionH="57150">
              <a:bevelT w="133350" h="50800" prst="angle"/>
              <a:bevelB w="38100" h="38100" prst="angle"/>
            </a:sp3d>
          </a:bodyPr>
          <a:lstStyle/>
          <a:p>
            <a:r>
              <a:rPr lang="ru-RU" sz="4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3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ЕКАТЕРИНБУРГСКОМУ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133350" h="50800" prst="angle"/>
              <a:bevelB w="38100" h="38100" prst="angle"/>
            </a:sp3d>
          </a:bodyPr>
          <a:lstStyle/>
          <a:p>
            <a:r>
              <a:rPr lang="ru-RU" sz="4800" spc="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3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ЭНЕРГЕТИЧЕСКОМУ-90!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1340768"/>
            <a:ext cx="4464496" cy="3777651"/>
          </a:xfrm>
          <a:prstGeom prst="ellipse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609" y="116632"/>
            <a:ext cx="10175671" cy="252028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>
              <a:bevelT w="19050"/>
            </a:sp3d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«Энергетика</a:t>
            </a:r>
            <a: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, в силу ее специфики, всегда есть и будет</a:t>
            </a:r>
            <a:b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основой научно-технического прогресса,</a:t>
            </a:r>
            <a:b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базой для развития всех отраслей промышленности,</a:t>
            </a:r>
            <a:b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транспорта и связи, обеспечения растущих бытовых потребностей</a:t>
            </a:r>
            <a:b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</a:br>
            <a: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людей и повышения их </a:t>
            </a:r>
            <a:r>
              <a:rPr lang="ru-RU" sz="28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экономического</a:t>
            </a:r>
            <a:r>
              <a:rPr lang="ru-RU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</a:rPr>
              <a:t>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3" y="2852936"/>
            <a:ext cx="7776864" cy="3594100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234662"/>
            <a:ext cx="10175671" cy="1492132"/>
          </a:xfrm>
        </p:spPr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rtl="0"/>
            <a:r>
              <a:rPr lang="ru-RU" dirty="0" smtClean="0">
                <a:solidFill>
                  <a:schemeClr val="accent3"/>
                </a:solidFill>
              </a:rPr>
              <a:t>История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7868" y="980728"/>
            <a:ext cx="10229155" cy="489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Свердловский энергетический техникум был создан приказом по Высшему 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Совету Народного </a:t>
            </a: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хозяйства СССР от 27 июля 1930 года №1731. Техникум был открыт на 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базе Свердловской </a:t>
            </a: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школы 9-ти летки им. </a:t>
            </a:r>
            <a:r>
              <a:rPr lang="ru-RU" sz="2400" dirty="0" err="1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И.С.Тургенева</a:t>
            </a: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с энергетическим уклоном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В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1930 году 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в количестве </a:t>
            </a: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150 человек, из которых были скомплектованы пять групп по специальностям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</a:t>
            </a: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центральные электрические станции (ЦЭС);</a:t>
            </a:r>
            <a:b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линии электрических передач (ЛЭП);</a:t>
            </a:r>
            <a:b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фабрично-заводское оборудование (ФЗО);</a:t>
            </a:r>
            <a:b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ru-RU" sz="2400" dirty="0"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теплотехническое оборудование (ТТО).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4011204"/>
            <a:ext cx="4176464" cy="2582447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rtl="0"/>
            <a:r>
              <a:rPr lang="ru-RU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Специальности</a:t>
            </a:r>
            <a:endParaRPr lang="ru-RU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351" y="1412776"/>
            <a:ext cx="10175671" cy="3138659"/>
          </a:xfrm>
        </p:spPr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rtl="0">
              <a:buNone/>
            </a:pPr>
            <a:r>
              <a:rPr lang="ru-RU" sz="2400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На данный момент в Екатеринбургском Энергетическом техникуме представлены 4 различные специальности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:</a:t>
            </a:r>
          </a:p>
          <a:p>
            <a:r>
              <a:rPr lang="ru-RU" sz="2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«Электрические станции, сети и системы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»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;</a:t>
            </a:r>
          </a:p>
          <a:p>
            <a:r>
              <a:rPr lang="ru-RU" sz="2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«Тепловые электрические станции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»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;</a:t>
            </a:r>
          </a:p>
          <a:p>
            <a:r>
              <a:rPr lang="ru-RU" sz="2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«Релейная защита и автоматизация электроэнергетических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систем»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;</a:t>
            </a:r>
            <a:endParaRPr lang="ru-RU" sz="2400" b="1" dirty="0" smtClean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«Рациональное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использование </a:t>
            </a:r>
            <a:r>
              <a:rPr lang="ru-RU" sz="2400" b="1" dirty="0" err="1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природохозяйственных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комплексов».</a:t>
            </a:r>
            <a:endParaRPr lang="ru-RU" sz="2400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84" y="1874517"/>
            <a:ext cx="2388838" cy="1590303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222760"/>
            <a:ext cx="8352928" cy="2664296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«Электрические станции, сети и системы»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352" y="1412776"/>
            <a:ext cx="10175671" cy="4392488"/>
          </a:xfrm>
        </p:spPr>
        <p:txBody>
          <a:bodyPr rtlCol="0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1800" i="1" u="sng" dirty="0">
                <a:solidFill>
                  <a:srgbClr val="0070C0"/>
                </a:solidFill>
                <a:latin typeface="Franklin Gothic Demi" panose="020B0703020102020204" pitchFamily="34" charset="0"/>
              </a:rPr>
              <a:t>Электроэнергетическая отрасль промышленности </a:t>
            </a: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– одна из наиболее развитых </a:t>
            </a:r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и перспективных </a:t>
            </a: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отраслей народного хозяйства в нашей стране. В ней постоянно ощущается нехватка рабочих кадров. Поэтому приобретение студентом квалификации техник-электрик со специализацией в области электроэнергетики – это серьезный шаг к обеспечению благосостояния государства в целом и своего – в частности. </a:t>
            </a:r>
            <a:endParaRPr lang="ru-RU" sz="1800" dirty="0" smtClean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ru-RU" sz="1800" b="1" i="1" u="sng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Профессиональные компетенции: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Организация и проведение работ по техническому обслуживанию, эксплуатации, ремонту, наладке и испытанию электрооборудования электрических станций, сетей и систем</a:t>
            </a:r>
            <a:r>
              <a:rPr lang="en-US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;</a:t>
            </a:r>
            <a:endParaRPr lang="ru-RU" sz="1800" dirty="0" smtClean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Обслуживание, эксплуатация, диагностика состояния электрооборудования электрических станций, сетей и систем</a:t>
            </a:r>
            <a:r>
              <a:rPr lang="en-US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;</a:t>
            </a:r>
            <a:endParaRPr lang="ru-RU" sz="1800" dirty="0" smtClean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Контроль и управление технологическими процессами.</a:t>
            </a:r>
          </a:p>
          <a:p>
            <a:pPr marL="0" indent="0">
              <a:buNone/>
            </a:pPr>
            <a:r>
              <a:rPr lang="ru-RU" sz="1800" b="1" i="1" u="sng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Сферы </a:t>
            </a:r>
            <a:r>
              <a:rPr lang="ru-RU" sz="1800" b="1" i="1" u="sng" dirty="0">
                <a:solidFill>
                  <a:srgbClr val="0070C0"/>
                </a:solidFill>
                <a:latin typeface="Franklin Gothic Demi" panose="020B0703020102020204" pitchFamily="34" charset="0"/>
              </a:rPr>
              <a:t>деятельности</a:t>
            </a:r>
            <a:r>
              <a:rPr lang="ru-RU" sz="1800" b="1" i="1" u="sng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Предприятия энергосистемы (ТЭЦ, ГРЭС, РЭС, ЦЭС), любые из следующих объектов: электрические станции и подстанции, линии электропередач, электроэнергетические системы, системы электроснабжения объектов техники и отраслей хозяйства , электрическое хозяйство промышленных предприятий</a:t>
            </a:r>
            <a:r>
              <a:rPr lang="ru-RU" sz="1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153928"/>
            <a:ext cx="1691680" cy="126876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5589240"/>
            <a:ext cx="4438228" cy="108012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72" y="3789040"/>
            <a:ext cx="2016224" cy="110324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352" y="116633"/>
            <a:ext cx="10175671" cy="1008112"/>
          </a:xfrm>
        </p:spPr>
        <p:txBody>
          <a:bodyPr rtlCol="0">
            <a:normAutofit fontScale="90000"/>
          </a:bodyPr>
          <a:lstStyle/>
          <a:p>
            <a:r>
              <a:rPr lang="ru-RU" sz="4000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«Релейная защита и автоматизация электроэнергетических систем»</a:t>
            </a:r>
            <a:r>
              <a:rPr lang="ru-RU" b="1" dirty="0">
                <a:latin typeface="Franklin Gothic Demi" panose="020B0703020102020204" pitchFamily="34" charset="0"/>
              </a:rPr>
              <a:t/>
            </a:r>
            <a:br>
              <a:rPr lang="ru-RU" b="1" dirty="0">
                <a:latin typeface="Franklin Gothic Demi" panose="020B0703020102020204" pitchFamily="34" charset="0"/>
              </a:rPr>
            </a:b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352" y="1340768"/>
            <a:ext cx="10410219" cy="3744417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Потоки электрической энергии, рождаясь на электрических станциях, растекаются к городам и заводам, больницам и учебным заведениям, разделяются на ручьи и проникают в каждый дом, к каждому потребителю электрической энергии. Все элементы этой огромной системы большую часть времени работают безупречно и слаженно</a:t>
            </a:r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Но, какими бы надёжными не были электрические системы, в них неизбежно возникают </a:t>
            </a:r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повреждения, </a:t>
            </a: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которые в свою очередь могут приводить к возникновению аварий. При этом управлять электроэнергетическими системами нужно так, чтобы потребители не замечали последствий этих повреждений. Из-за дефицита времени и необходимости высочайшей точности действий в этих условиях управление </a:t>
            </a:r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осуществляется автоматически </a:t>
            </a: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с помощью устройств автоматики и релейной </a:t>
            </a:r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защиты.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Электромонтер РЗА </a:t>
            </a:r>
            <a:r>
              <a:rPr lang="ru-RU" sz="18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- перспективная и востребованная </a:t>
            </a:r>
            <a:r>
              <a:rPr lang="ru-RU" sz="1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специальность!!!</a:t>
            </a:r>
            <a:endParaRPr lang="ru-RU" sz="18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35" y="4221088"/>
            <a:ext cx="2852936" cy="244877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9" y="4712054"/>
            <a:ext cx="3019896" cy="2330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5157450"/>
            <a:ext cx="2160240" cy="1432959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b="1" dirty="0">
                <a:solidFill>
                  <a:schemeClr val="accent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«Тепловые электрические станции»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352" y="908720"/>
            <a:ext cx="10175671" cy="4970873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bevelB w="38100" h="38100" prst="angle"/>
            </a:sp3d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Специальность занимает главенствующее место по широте использования кадров на объектах электроэнергетики. Специалист среднего звена является основным кадровым звеном, контролирующим эксплуатацию сложного оборудования, участвующего в производстве электроэнергии, а это более 65% всего оборудования ТЭС. </a:t>
            </a:r>
            <a:endParaRPr lang="ru-RU" sz="1800" dirty="0" smtClean="0">
              <a:solidFill>
                <a:schemeClr val="accent5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Всем </a:t>
            </a:r>
            <a:r>
              <a:rPr lang="ru-RU" sz="1800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известно, что сегодня ТЭС являются основным звеном, обеспечивающим электроэнергией и теплом городское хозяйство. Конечно, наличие крупных энергоёмких объектов в больших городах заставляет привлекать дополнительные мощности из других регионов, что не умаляет значение ТЭС, как наиболее экономически выгодного и универсального источника света и тепла в нашей экономике</a:t>
            </a:r>
            <a:r>
              <a:rPr lang="ru-RU" sz="1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.</a:t>
            </a:r>
          </a:p>
          <a:p>
            <a:pPr fontAlgn="base"/>
            <a:r>
              <a:rPr lang="ru-RU" sz="1800" i="1" u="sng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Объектами профессиональной деятельности специалиста являются</a:t>
            </a:r>
            <a:r>
              <a:rPr lang="ru-RU" sz="1800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:</a:t>
            </a:r>
          </a:p>
          <a:p>
            <a:pPr fontAlgn="base"/>
            <a:r>
              <a:rPr lang="ru-RU" sz="1800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тепломеханическое </a:t>
            </a:r>
            <a:r>
              <a:rPr lang="ru-RU" sz="1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оборудование</a:t>
            </a:r>
            <a:r>
              <a:rPr lang="en-US" sz="1800" dirty="0" smtClean="0">
                <a:solidFill>
                  <a:schemeClr val="accent5"/>
                </a:solidFill>
                <a:latin typeface="Franklin Gothic Book" panose="020B0503020102020204" pitchFamily="34" charset="0"/>
              </a:rPr>
              <a:t>;</a:t>
            </a:r>
            <a:endParaRPr lang="ru-RU" sz="1800" dirty="0">
              <a:solidFill>
                <a:schemeClr val="accent5"/>
              </a:solidFill>
              <a:latin typeface="Franklin Gothic Book" panose="020B0503020102020204" pitchFamily="34" charset="0"/>
            </a:endParaRPr>
          </a:p>
          <a:p>
            <a:pPr fontAlgn="base"/>
            <a:r>
              <a:rPr lang="ru-RU" sz="1800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процессы  и  комплексные  технические системы, связанные с производством тепловой и электрической энергии, с разработкой, изготовлением и эксплуатацией тепломеханического оборудования.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3284984"/>
            <a:ext cx="2191172" cy="146078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6" y="5291634"/>
            <a:ext cx="3199284" cy="162018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64" y="5157192"/>
            <a:ext cx="3393059" cy="177281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0445179" cy="1757885"/>
          </a:xfrm>
        </p:spPr>
        <p:txBody>
          <a:bodyPr rtlCol="0"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«Рациональное использование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природохозяйственных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комплексов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628799"/>
            <a:ext cx="10445179" cy="3744417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Студенты научатся проводить мониторинг окружающей среды, собирать и анализировать данные для экологической экспертизы и экологического аудита, оценивать экономический ущерб и риски для природной среды. Будущие экологи смогут организовывать работу по наблюдению за загрязнением окружающей среды, проводить мероприятия по очистке и реабилитации загрязненных территорий. Управлять технологическими процессами по очистке, переработке, утилизации и захоронению твердых и </a:t>
            </a:r>
            <a:r>
              <a:rPr lang="ru-RU" sz="1800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жидких </a:t>
            </a:r>
            <a:r>
              <a:rPr lang="ru-RU" sz="18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отходов, использовать в производстве малоотходные технологии</a:t>
            </a:r>
            <a:r>
              <a:rPr lang="ru-RU" sz="1800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Экологи внедряют безопасные для природы технологии на крупных производствах и контролируют качество исходного сырья, а также продукции на выходе, на соответствие нормам и стандартам современной экологической ситуации. В круг узких направлений деятельности эколога могут входить очистка и нейтрализация сточных вод, очистка газа и жидкостей на </a:t>
            </a:r>
            <a:r>
              <a:rPr lang="ru-RU" sz="1800" dirty="0" smtClean="0">
                <a:solidFill>
                  <a:srgbClr val="00B050"/>
                </a:solidFill>
                <a:latin typeface="Franklin Gothic Book" panose="020B0503020102020204" pitchFamily="34" charset="0"/>
              </a:rPr>
              <a:t>производстве. </a:t>
            </a:r>
            <a:r>
              <a:rPr lang="ru-RU" sz="1800" b="1" i="1" dirty="0">
                <a:solidFill>
                  <a:srgbClr val="00B050"/>
                </a:solidFill>
                <a:latin typeface="Franklin Gothic Book" panose="020B0503020102020204" pitchFamily="34" charset="0"/>
              </a:rPr>
              <a:t>Оплата труда экологов в последнее время растет, поскольку растет и значимость самой специальности</a:t>
            </a:r>
            <a:r>
              <a:rPr lang="ru-RU" sz="18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08" y="85876"/>
            <a:ext cx="2223015" cy="144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5157192"/>
            <a:ext cx="2719287" cy="155679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4984857"/>
            <a:ext cx="3693303" cy="1873143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5733256"/>
            <a:ext cx="10175671" cy="936103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38100" h="38100" prst="angle"/>
            </a:sp3d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97000"/>
                    </a:prstClr>
                  </a:outerShdw>
                </a:effectLst>
              </a:rPr>
              <a:t>С Юбилеем Екатеринбургский энергетический техникум!!!</a:t>
            </a:r>
            <a:endParaRPr lang="ru-RU" sz="3200" b="1" i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97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884" y="0"/>
            <a:ext cx="10175671" cy="364502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В настоящее время Екатеринбургский энергетический техникум – это единственное на Среднем Урале профессиональное учебное заведение, имеющее государственную лицензию на право подготовки выпускников по наиболее важным базовым энергетическим специальностям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Техникум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располагает учебным и лабораторным корпусами, двумя спортивными залами, мастерскими, столовой, библиотекой с читальным залом и зимним садом, девятиэтажным общежитием. Материальная база, обеспечивающая 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спец дисциплины,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позволяет приблизить изучение оборудования технологических процессов к производству.</a:t>
            </a:r>
          </a:p>
          <a:p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Гордостью техникума является вычислительный центр, объединяющий 8 лабораторий, оснащенных современной вычислительной техникой и мультимедийными комплексами</a:t>
            </a: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Наши </a:t>
            </a: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rPr>
              <a:t>выпускники, среди которых немало талантливых руководителей, организаторов производства, трудятся во всех регионах России.</a:t>
            </a:r>
          </a:p>
          <a:p>
            <a:pPr marL="0" indent="0" rtl="0">
              <a:buNone/>
            </a:pPr>
            <a:endParaRPr lang="ru-RU" dirty="0">
              <a:effectLst>
                <a:glow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996952"/>
            <a:ext cx="5256584" cy="3024336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609</Words>
  <Application>Microsoft Office PowerPoint</Application>
  <PresentationFormat>Произвольный</PresentationFormat>
  <Paragraphs>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Corbel</vt:lpstr>
      <vt:lpstr>Franklin Gothic Book</vt:lpstr>
      <vt:lpstr>Franklin Gothic Demi</vt:lpstr>
      <vt:lpstr>Gill Sans MT</vt:lpstr>
      <vt:lpstr>Impact</vt:lpstr>
      <vt:lpstr>Badge</vt:lpstr>
      <vt:lpstr>ЕКАТЕРИНБУРГСКОМУ </vt:lpstr>
      <vt:lpstr>«Энергетика, в силу ее специфики, всегда есть и будет основой научно-технического прогресса, базой для развития всех отраслей промышленности, транспорта и связи, обеспечения растущих бытовых потребностей людей и повышения их экономического»</vt:lpstr>
      <vt:lpstr>История</vt:lpstr>
      <vt:lpstr>Специальности</vt:lpstr>
      <vt:lpstr>«Электрические станции, сети и системы»</vt:lpstr>
      <vt:lpstr>«Релейная защита и автоматизация электроэнергетических систем» </vt:lpstr>
      <vt:lpstr>«Тепловые электрические станции»</vt:lpstr>
      <vt:lpstr>«Рациональное использование природохозяйственных  комплексов»</vt:lpstr>
      <vt:lpstr>С Юбилеем Екатеринбургский энергетический техникум!!!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ЕКАТЕРИНБУРГСКОМУ ЭНЕРГЕТИЧЕСКОМУ-90!</dc:title>
  <dc:creator>Гарик</dc:creator>
  <cp:lastModifiedBy>Computer</cp:lastModifiedBy>
  <cp:revision>23</cp:revision>
  <dcterms:created xsi:type="dcterms:W3CDTF">2020-11-20T14:01:44Z</dcterms:created>
  <dcterms:modified xsi:type="dcterms:W3CDTF">2020-12-16T11:02:08Z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